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CFED3-896C-4F50-8B1F-55A08E600D6B}" type="datetimeFigureOut">
              <a:rPr lang="th-TH" smtClean="0"/>
              <a:pPr/>
              <a:t>05/03/57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6E9D0-4887-45BC-91D2-87D3E91638D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การหาจำนวนอะตอมของหน่วยเซลล์แบบ </a:t>
            </a:r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FCC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สามารถหาได้ด้วยวิธีการดังนี้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มีอะตอมที่มุมแต่ละมุม =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1/8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มีอะตอมที่มุมทั้ง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มุม =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1/8 X 8 = 1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อะตอมที่อยู่ในกึ่งกลางของด้านแต่ละด้าน =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1/2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อะตอมที่อยู่กึ่งกลางด้านทั้ง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ด้าน =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1/2 X 6 = 3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ดังนั้นจึงมีอะตอมทั้งหมด =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การหาจำนวนอะตอมของหน่วยเซลล์แบบ </a:t>
            </a:r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FCC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สามารถหาได้ด้วยวิธีการดังนี้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มีอะตอมที่มุมแต่ละมุม =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1/8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มีอะตอมที่มุมทั้ง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มุม =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1/8 X 8 = 1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อะตอมที่อยู่ในกึ่งกลางของด้านแต่ละด้าน =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1/2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อะตอมที่อยู่กึ่งกลางด้านทั้ง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ด้าน =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1/2 X 6 = 3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ดังนั้นจึงมีอะตอมทั้งหมด =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อะตอม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E9D0-4887-45BC-91D2-87D3E91638DF}" type="slidenum">
              <a:rPr lang="th-TH" smtClean="0"/>
              <a:pPr/>
              <a:t>37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54A163-7884-4E57-A7EF-D769DFE54755}" type="datetimeFigureOut">
              <a:rPr lang="th-TH" smtClean="0"/>
              <a:pPr/>
              <a:t>05/03/57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55ED10-88DE-4069-A7D1-F990608838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A163-7884-4E57-A7EF-D769DFE54755}" type="datetimeFigureOut">
              <a:rPr lang="th-TH" smtClean="0"/>
              <a:pPr/>
              <a:t>05/03/57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ED10-88DE-4069-A7D1-F990608838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A163-7884-4E57-A7EF-D769DFE54755}" type="datetimeFigureOut">
              <a:rPr lang="th-TH" smtClean="0"/>
              <a:pPr/>
              <a:t>05/03/57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ED10-88DE-4069-A7D1-F990608838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54A163-7884-4E57-A7EF-D769DFE54755}" type="datetimeFigureOut">
              <a:rPr lang="th-TH" smtClean="0"/>
              <a:pPr/>
              <a:t>05/03/57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55ED10-88DE-4069-A7D1-F990608838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54A163-7884-4E57-A7EF-D769DFE54755}" type="datetimeFigureOut">
              <a:rPr lang="th-TH" smtClean="0"/>
              <a:pPr/>
              <a:t>05/03/57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55ED10-88DE-4069-A7D1-F990608838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A163-7884-4E57-A7EF-D769DFE54755}" type="datetimeFigureOut">
              <a:rPr lang="th-TH" smtClean="0"/>
              <a:pPr/>
              <a:t>05/03/57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ED10-88DE-4069-A7D1-F990608838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A163-7884-4E57-A7EF-D769DFE54755}" type="datetimeFigureOut">
              <a:rPr lang="th-TH" smtClean="0"/>
              <a:pPr/>
              <a:t>05/03/57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ED10-88DE-4069-A7D1-F990608838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54A163-7884-4E57-A7EF-D769DFE54755}" type="datetimeFigureOut">
              <a:rPr lang="th-TH" smtClean="0"/>
              <a:pPr/>
              <a:t>05/03/57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55ED10-88DE-4069-A7D1-F990608838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A163-7884-4E57-A7EF-D769DFE54755}" type="datetimeFigureOut">
              <a:rPr lang="th-TH" smtClean="0"/>
              <a:pPr/>
              <a:t>05/03/57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ED10-88DE-4069-A7D1-F990608838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54A163-7884-4E57-A7EF-D769DFE54755}" type="datetimeFigureOut">
              <a:rPr lang="th-TH" smtClean="0"/>
              <a:pPr/>
              <a:t>05/03/57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55ED10-88DE-4069-A7D1-F990608838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54A163-7884-4E57-A7EF-D769DFE54755}" type="datetimeFigureOut">
              <a:rPr lang="th-TH" smtClean="0"/>
              <a:pPr/>
              <a:t>05/03/57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55ED10-88DE-4069-A7D1-F990608838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54A163-7884-4E57-A7EF-D769DFE54755}" type="datetimeFigureOut">
              <a:rPr lang="th-TH" smtClean="0"/>
              <a:pPr/>
              <a:t>05/03/57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55ED10-88DE-4069-A7D1-F9906088388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643042" y="142852"/>
            <a:ext cx="7143800" cy="1328734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วิชา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3103-2007  </a:t>
            </a:r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วัสดุและโลหะวิทยา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5918" y="1571612"/>
            <a:ext cx="2143140" cy="642942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เรื่อง   อะตอม</a:t>
            </a:r>
            <a:endParaRPr lang="en-US" sz="40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71736" y="2214554"/>
            <a:ext cx="54292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โครงสร้างอะตอม</a:t>
            </a:r>
            <a:endParaRPr lang="th-TH" sz="3200" dirty="0" smtClean="0">
              <a:solidFill>
                <a:srgbClr val="7030A0"/>
              </a:solidFill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h-TH" sz="3200" dirty="0" smtClean="0">
                <a:solidFill>
                  <a:srgbClr val="7030A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แรงยึดเหนี่ยวระหว่างอะตอม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h-TH" sz="3200" dirty="0" smtClean="0">
                <a:solidFill>
                  <a:srgbClr val="7030A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ลักษณะทั่วไปของของแข็ง </a:t>
            </a:r>
            <a:endParaRPr lang="en-US" sz="3200" dirty="0" smtClean="0">
              <a:solidFill>
                <a:srgbClr val="7030A0"/>
              </a:solidFill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7030A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ระบบผลึก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h-TH" sz="3200" dirty="0" err="1" smtClean="0">
                <a:solidFill>
                  <a:srgbClr val="7030A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โครงสร้างอ</a:t>
            </a:r>
            <a:r>
              <a:rPr lang="th-TH" sz="3200" dirty="0" smtClean="0">
                <a:solidFill>
                  <a:srgbClr val="7030A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สัณฐาน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h-TH" sz="3200" dirty="0" smtClean="0">
                <a:solidFill>
                  <a:srgbClr val="7030A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โครงสร้างผลึก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42910" y="1643050"/>
            <a:ext cx="800105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แรงยึดเหนี่ยวระหว่างผิวที่อ่อนมาก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เกิดขึ้นกับโมเลกุลของสารจำพวกโพลิ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เมอร์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เกิดขึ้นจากการที่อะตอม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ตัวที่อยู่ใกล้ชิดกันเกิดมีอิเล็กตรอนไปรวม </a:t>
            </a:r>
            <a:r>
              <a:rPr kumimoji="0" lang="th-TH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ณ ตำแหน่งหนึ่งเหมือน ๆ กัน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h-TH" sz="1000" dirty="0" smtClean="0"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ทำให้ตำแหน่งตรงกันข้ามของอะตอมเกิดมีประจุที่แตกต่างกัน </a:t>
            </a:r>
            <a:r>
              <a:rPr kumimoji="0" lang="th-TH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       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จึงทำให้อะตอมทั้งสองดึงดูดกันได้ดี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42910" y="714356"/>
            <a:ext cx="400052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4. Van </a:t>
            </a:r>
            <a:r>
              <a:rPr lang="en-US" sz="4000" b="1" dirty="0" err="1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der</a:t>
            </a:r>
            <a:r>
              <a:rPr lang="en-US" sz="40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Waal Forces</a:t>
            </a:r>
            <a:endParaRPr lang="th-TH" sz="4000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387037" cy="338139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71670" y="4643446"/>
            <a:ext cx="5000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2.5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การยึดเหนี่ยวแบบ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Van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der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Waal Forces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2910" y="571480"/>
            <a:ext cx="385765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ลักษณะทั่วไปของของแข็ง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0034" y="1643050"/>
            <a:ext cx="8072494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ของแข็งส่วนมากมีโครงสร้างที่ประกอบด้วยอนุภาคเรียงกันอยู่อย่างมีระเบียบแบบแผน เรียกการเรียงตัวของอนุภาคนี้ว่า 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โครงสร้างผลึก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”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endParaRPr lang="th-TH" sz="1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โครงสร้างผลึกคือของแข็งเนื้อเดียวที่มีรูปเรขาคณิตผิวหน้าเรียบและ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มีขอบตัดมุมระหว่างผิวหน้าเป็นมุมที่แน่นอน </a:t>
            </a:r>
          </a:p>
          <a:p>
            <a:endParaRPr lang="th-TH" sz="1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เมื่อผลึกบิดหรือแตกออก ชิ้นของผลึกจะหลุดออกไปเป็นชั้น ๆ ตามแนวผิวหน้าตัดของผลึก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เป็นของเหลวโดยฉับพล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500042"/>
            <a:ext cx="635798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โครงสร้างอ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สัณฐาน (</a:t>
            </a:r>
            <a:r>
              <a:rPr lang="en-US" sz="4000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Anorphous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Structure)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14348" y="1500174"/>
            <a:ext cx="7929618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อนุภาคของมันจะอยู่ปนกันอย่างไม่เป็นระเบียบ คล้ายกับที่เป็นอยู่ภายในของเหลว ของแข็งประเภทนี้เรียกว่า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ของแข็งอ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สัณฐาน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”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endParaRPr lang="th-TH" sz="1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ได้แก่ แก้ว ขี้ผึ้ง แอสฟัลต์ พลาสติก </a:t>
            </a:r>
          </a:p>
          <a:p>
            <a:endParaRPr lang="th-TH" sz="1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ของแข็งอ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สัณฐานจะไม่หลอมเหลวที่อุณหภูมิหนึ่งอุณหภูมิใด</a:t>
            </a:r>
          </a:p>
          <a:p>
            <a:endParaRPr lang="th-TH" sz="105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เมื่อได้รับความร้อนจะค่อย ๆ อ่อนตัวลงแล้วจึงเหลวไหลไปมาได้ </a:t>
            </a:r>
          </a:p>
          <a:p>
            <a:endParaRPr lang="th-TH" sz="1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ถ้าทำให้เย็นลงจะข้นขึ้นเป็นลำดับในที่สุดก็แข็งตัว ซึ่งเวลาแข็งก็อยู่ตัวเหมือนของแข็งทั่วไป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571480"/>
            <a:ext cx="514353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โครงสร้างผลึก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 Structure)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1472" y="1428736"/>
            <a:ext cx="7858180" cy="457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ประกอบไปด้วยผลึกขนาดเล็ก ๆ </a:t>
            </a:r>
          </a:p>
          <a:p>
            <a:endParaRPr lang="th-TH" sz="1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ผลึกจะประกอบไปด้วยหน่วยเซลล์ (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Unit Cell) </a:t>
            </a:r>
          </a:p>
          <a:p>
            <a:endParaRPr lang="th-TH" sz="1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หน่วยเซลล์ คือส่วนที่เล็กที่สุดในโครงสร้างผลึก ซึ่งสามารถแสดงรูปร่างของโครงสร้างผลึกได้ </a:t>
            </a:r>
          </a:p>
          <a:p>
            <a:endParaRPr lang="th-TH" sz="1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ผลึกที่สมบูรณ์ใดๆ ประกอบด้วยหน่วยเซลล์จำนวนหนึ่งมาจัดเรียงตัวกันเข้าเป็น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3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มิติ ซึ่งเรียกว่า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“ Crystal Lattice 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Space Lattice ”</a:t>
            </a:r>
          </a:p>
          <a:p>
            <a:endParaRPr lang="en-US" sz="10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Crystal Lattice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Space Lattice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หมายถึงรูปทรงที่เกิดขึ้นจากการเรียงตัวของหน่วยเซลล์ใน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มิติ</a:t>
            </a:r>
            <a:endParaRPr lang="en-US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592935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โครงสร้างผลึก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 Structure)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6625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3929090" cy="385924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43174" y="5286388"/>
            <a:ext cx="3500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2.6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ลักษณะ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Crystal Lattice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571480"/>
            <a:ext cx="592935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โครงสร้างผลึก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 Structure)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1472" y="1428736"/>
            <a:ext cx="7786742" cy="385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คุณสมบัติของโครงสร้างผลึก เป็นไปตามกฎพื้นฐาน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ข้อดังนี้ คือ</a:t>
            </a:r>
          </a:p>
          <a:p>
            <a:endParaRPr lang="en-US" sz="1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1.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กฎความคงที่ของมุมระหว่างหน้าผลึก (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The Law of Constancy of Interfacial Angles) 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2.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กฎอัตราส่วนของเลขดัชนีหรือจุดตัด (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The Law of  Rationality of Indices or Intercepts) 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3.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กฎความสมมาตร (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The Law of Symmetry)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85786" y="500042"/>
            <a:ext cx="314327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42910" y="1714488"/>
            <a:ext cx="77153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พิจารณาถึงหลักเกณฑ์ทางเรขาคณิตของระบบผลึกแล้ว สามารถแบ่งผลึกออกเป็น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7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โดยอาศัยความแตกต่างทางความยาวของแกนผลึก และมุมระหว่างแกน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Interaxial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Angle)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h-TH" sz="1000" dirty="0" smtClean="0"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ความยาวของแกนผลึกนั้นวัดเป็นหน่วยอังสตรอม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Angstrom = A)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285728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71538" y="2000240"/>
            <a:ext cx="735811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มีด้านทั้ง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ด้านของหน่วยเซลล์ยาวเท่ากัน และทำมุม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90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องศาซึ่งกันและกัน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ตัวอย่างเช่น ผลึกของ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NaCl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KCl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Pb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(NO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)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,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เหล็ก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,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ทองแดง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,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ทองและสารส้ม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ระบบผลึกแบบนี้จะประกอบไปด้วย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Simple Cubic , Body Centered Cubic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และ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Face Centered Cubic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1142984"/>
            <a:ext cx="335758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1. </a:t>
            </a:r>
            <a:r>
              <a:rPr lang="th-TH" sz="36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lang="en-US" sz="36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Cubic </a:t>
            </a:r>
            <a:endParaRPr lang="th-TH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54294"/>
            <a:ext cx="4143404" cy="3203466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4546" y="5000636"/>
            <a:ext cx="39036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2.7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Simple Cubic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14348" y="428604"/>
            <a:ext cx="392909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1472" y="500042"/>
            <a:ext cx="6215106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โครงสร้างของอะตอม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(Atomic Structures)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57224" y="1428736"/>
            <a:ext cx="7500990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อะตอมเป็นสิ่งที่เล็กที่สุดของธาตุที่ประกอบด้วย อิเล็กตรอน โปรตอนและนิวตรอน</a:t>
            </a:r>
          </a:p>
          <a:p>
            <a:endParaRPr lang="th-TH" sz="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โดยจะมีโปรตอนและนิวตรอนรวมกันอยู่ตรงกึ่งกลางของอะตอมซึ่งเรียกว่านิวเคลียส </a:t>
            </a:r>
          </a:p>
          <a:p>
            <a:endParaRPr lang="th-TH" sz="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อิเล็กตรอนนั้นจะเคลื่อนไหวอยู่ในวงโคจรรอบ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ๆ นิวเคลียส </a:t>
            </a:r>
            <a:endParaRPr lang="en-US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00034" y="2643182"/>
            <a:ext cx="835824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มีด้านทั้ง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ด้านยาวไม่เท่ากัน แต่จะทำมุม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90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องศาซึ่งกันและกัน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ตัวอย่างเช่น ผลึกของ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K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, KNO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, KMnO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, 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ราโก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ไนต์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CaCO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) , MgSO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4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, 7H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และไอโอดีน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1472" y="1285860"/>
            <a:ext cx="457203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 </a:t>
            </a:r>
            <a:r>
              <a:rPr lang="th-TH" sz="36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lang="en-US" sz="36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Orthorhombic</a:t>
            </a:r>
            <a:r>
              <a:rPr lang="en-US" sz="3600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endParaRPr lang="th-TH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3714776" cy="3811014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71670" y="5048920"/>
            <a:ext cx="40158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2.8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Orthorhombic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71472" y="2571744"/>
            <a:ext cx="742955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มีด้านยาวเท่ากัน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ด้าน ส่วนด้านที่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มีความยาวต่างออกไปและ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ทั้ง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ด้านทำมุม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90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องศาซึ่งกันและกัน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ตัวอย่างเช่นผลึกของ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NiSO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, KH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PO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1214422"/>
            <a:ext cx="400052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3. </a:t>
            </a:r>
            <a:r>
              <a:rPr lang="th-TH" sz="36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lang="en-US" sz="36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Tetragonal </a:t>
            </a:r>
            <a:endParaRPr lang="th-TH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79811"/>
            <a:ext cx="3786214" cy="3520825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71736" y="5214950"/>
            <a:ext cx="3661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2.9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Tetragonal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2643182"/>
            <a:ext cx="857252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มีด้านทั้ง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ด้านยาวไม่เท่ากัน ด้าน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ด้านทำมุมต่อกันมุมหนึ่ง ซึ่งจะไม่เท่ากับ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90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องศา ส่วนด้านที่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ทำมุม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90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องศากับด้านทั้ง</a:t>
            </a: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สอง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ตัวอย่างเช่น ผลึกของยิปซัม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CaSO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.2H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O) ,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บอ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แรกซ์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(Na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B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7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.1OH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O) , KClO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และกำมะถันโมโนคลินิก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1472" y="1071546"/>
            <a:ext cx="407196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4. </a:t>
            </a:r>
            <a:r>
              <a:rPr lang="th-TH" sz="36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lang="en-US" sz="36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Monoclinic</a:t>
            </a:r>
            <a:endParaRPr lang="th-TH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85886"/>
            <a:ext cx="4428246" cy="325756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28860" y="4763168"/>
            <a:ext cx="3852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2.10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ระบบผลึกแบบ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Monoclinic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2143116"/>
            <a:ext cx="81439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มีด้านทั้ง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ด้านยาวเท่ากันและมุมทั้ง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มุมเท่ากันด้วย แต่มุมทั้ง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มุม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ต่างก็ไม่เท่ากับ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90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องศา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ตัวอย่างเช่น ผลึกของ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NaNO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, 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แคลไซต์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CaCO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) , ZnCO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, 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เซ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ติก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,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แอนติ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โมนี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และบิสมัท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h-TH" sz="1000" dirty="0" smtClean="0"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ระบบผลึกแบบนี้จะมีเพียงผลึกแบบ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Simple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Rhombohedral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เท่านั้น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1142984"/>
            <a:ext cx="407196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5. </a:t>
            </a:r>
            <a:r>
              <a:rPr lang="th-TH" sz="32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lang="en-US" sz="3200" b="1" dirty="0" err="1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Rhombohedral</a:t>
            </a:r>
            <a:r>
              <a:rPr lang="en-US" sz="3200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endParaRPr lang="th-TH" sz="3200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71546"/>
            <a:ext cx="3357586" cy="4608861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13395" y="5643578"/>
            <a:ext cx="4187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2.11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Rhombohedral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14348" y="2285992"/>
            <a:ext cx="821537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มีด้านทั้ง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ยาวไม่เท่ากัน และยังมีมุมระหว่างด้านทั้ง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ไม่เป็นมุมฉาก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ตัวอย่างเช่น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K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Cr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7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034" y="1357298"/>
            <a:ext cx="342902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6. </a:t>
            </a:r>
            <a:r>
              <a:rPr lang="th-TH" sz="32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lang="en-US" sz="32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Triclinic</a:t>
            </a:r>
            <a:r>
              <a:rPr lang="en-US" sz="3200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endParaRPr lang="th-TH" sz="3200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1330"/>
            <a:ext cx="5105516" cy="2860678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28860" y="4763168"/>
            <a:ext cx="3589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2.12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ระบบผลึกแบบ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Triclinic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7" y="1000108"/>
            <a:ext cx="423615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1857356" y="5143512"/>
            <a:ext cx="52149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2.1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ลักษณะของเซลล์และจำนวนอิเล็กตรอน</a:t>
            </a:r>
            <a:endParaRPr lang="en-US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42910" y="2214554"/>
            <a:ext cx="785818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มีด้านเท่ากัน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ด้านและทำมุม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120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องศา อีกด้านหนึ่งมีความยาวต่างออกไปและทำมุม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90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องศากับ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ด้าน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ตัวอย่างเช่น ผลึกของแกรไฟต์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,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แมกนีเซียม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,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เบริลเลียม และสังกะสี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h-TH" sz="1000" dirty="0" smtClean="0"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1357298"/>
            <a:ext cx="4429156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14348" y="1285860"/>
            <a:ext cx="364333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7. </a:t>
            </a:r>
            <a:r>
              <a:rPr lang="th-TH" sz="32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lang="en-US" sz="32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Hexagonal</a:t>
            </a:r>
            <a:endParaRPr lang="th-TH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4033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47504"/>
            <a:ext cx="2928958" cy="4324636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500298" y="5500702"/>
            <a:ext cx="37401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2.13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Hexagonal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1472" y="1214422"/>
            <a:ext cx="342902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8. </a:t>
            </a:r>
            <a:r>
              <a:rPr lang="th-TH" sz="32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ระบบผลึกที่สำคัญบางชนิด</a:t>
            </a:r>
            <a:endParaRPr lang="th-TH" sz="3200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00100" y="1857364"/>
            <a:ext cx="564360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8.1</a:t>
            </a:r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Body Centered Cubic (BCC)</a:t>
            </a:r>
            <a:endParaRPr lang="th-TH" sz="3200" dirty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71538" y="2643182"/>
            <a:ext cx="7643866" cy="2571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มีหน่วยเซลล์ที่มีลักษณะเป็นสี่เหลี่ยมลูกบาศก์ </a:t>
            </a:r>
          </a:p>
          <a:p>
            <a:pPr lvl="0"/>
            <a:endParaRPr lang="th-TH" sz="1000" dirty="0" smtClean="0">
              <a:solidFill>
                <a:schemeClr val="tx1"/>
              </a:solidFill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lvl="0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มีอะตอมอยู่ในตำแหน่งทั้ง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8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มุม และที่ตำแหน่งกึ่งกลางของเซลล์ </a:t>
            </a:r>
          </a:p>
          <a:p>
            <a:pPr lvl="0"/>
            <a:endParaRPr lang="th-TH" sz="1000" dirty="0" smtClean="0">
              <a:solidFill>
                <a:schemeClr val="tx1"/>
              </a:solidFill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lvl="0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หน่วยเซลล์แบบนี้จะมีโลหะนี้ คือ วาเนเดียม โมลิบดีนัม ทังสเตน เหล็ก และโครเมียม </a:t>
            </a:r>
            <a:endParaRPr lang="en-US" sz="3200" dirty="0" smtClean="0">
              <a:solidFill>
                <a:schemeClr val="tx1"/>
              </a:solidFill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70677" cy="2643206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71736" y="4500570"/>
            <a:ext cx="33489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2.14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ลักษณะผลึกแบบ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BCC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500166" y="2116289"/>
            <a:ext cx="592935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สามารถหาได้โดยวิธีการดังต่อไปนี้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มีอะตอมที่กึ่งกลางหน่วยเซลล์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มีอะตอมที่มุมแต่ละมุม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1/8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จำนวนอะตอมที่มุมทั้ง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8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มุม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1/8 x 8 =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ดังนั้นมีอะตอมทั้งหมด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 + 1 = 2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57224" y="1415465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การหาจำนวนอะตอมของหน่วยเซลล์แบบ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BCC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endParaRPr lang="th-TH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00116" y="1344027"/>
            <a:ext cx="5857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8.2 </a:t>
            </a:r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Face - Centered Cubic (FCC)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endParaRPr lang="th-TH" sz="3200" dirty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28662" y="2071678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มีหน่วยเซลล์ที่มีลักษณะเป็นสี่เหลี่ยมลูกบาศก์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th-TH" sz="1000" dirty="0" smtClean="0"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มีอะตอมอยู่ที่มุมทั้ง </a:t>
            </a:r>
            <a:r>
              <a:rPr lang="en-US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8 </a:t>
            </a: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มุมและที่กึ่งกลางในแต่ละด้านของลูกบาศก์อีก </a:t>
            </a:r>
            <a:r>
              <a:rPr lang="en-US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6 </a:t>
            </a: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ด้าน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ระบบผลึกแบบนี้มีอยู่ในโลหะ เช่น ทองแดง เงิน ทองคำ อะลูมิเนียม ตะกั่ว เหล็ก โครเมียม โคบอลต์ นิกเกิล และแพลทินัม</a:t>
            </a:r>
            <a:endParaRPr lang="en-US" sz="3200" dirty="0" smtClean="0"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31107"/>
            <a:ext cx="7250768" cy="2783777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28860" y="4763168"/>
            <a:ext cx="3334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2.15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ลักษณะผลึกแบบ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FCC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000100" y="2000240"/>
            <a:ext cx="692948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มีอะตอมที่มุมแต่ละมุม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1/8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มีอะตอมที่มุมทั้ง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8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มุม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1/8 X 8 = 1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อะตอมที่อยู่ในกึ่งกลางของด้านแต่ละด้าน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1/2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  <a:endParaRPr lang="en-US" sz="3200" dirty="0" smtClean="0"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0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อะตอมที่อยู่กึ่งกลางด้านทั้ง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6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ด้าน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1/2 X 6 = 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ดังนั้นจึงมีอะตอมทั้งหมด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4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00100" y="1285860"/>
            <a:ext cx="5500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การหาจำนวนอะตอมของหน่วยเซลล์แบบ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FCC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endParaRPr lang="th-TH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000132" y="2000240"/>
            <a:ext cx="79295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มีหน่วยเซลล์เป็นรูป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6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เหลี่ยม ที่มีด้านที่ฐาน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ด้าน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a1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และ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a2) 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ยาวเท่ากัน แต่ด้านทั้ง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C)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มีความยาว ที่แตกต่างกันออกไป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00100" y="1285860"/>
            <a:ext cx="5500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8.3</a:t>
            </a:r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ระบบผลึกแบบ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Hexagonal Closed (HCP)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endParaRPr lang="th-TH" sz="3200" dirty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31" y="3087685"/>
            <a:ext cx="5114961" cy="284164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488" y="6049052"/>
            <a:ext cx="3347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2.16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ลักษณะผลึกแบบ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HCP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ระบบผลึก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Crystal)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28662" y="1272589"/>
            <a:ext cx="464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การหาอะตอมในหน่วยเซลล์แบบ (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HCP)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200" dirty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714348" y="1857364"/>
            <a:ext cx="791915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อะตอมทุกอะตอมมีหน่วยเซลล์ใช้อะตอมร่วมกัน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6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หน่วยเซลล์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ดังนั้นที่มุมของหน่วยเซลล์จะมีอะตอมอยู่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1/6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หน่วยเซลล์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6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เหลี่ยมมีมุมทั้งหมด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12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มุม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จึงมีอะตอมที่มุม =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1/6) x 12 = 2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มีอะตอมระหว่างระนาบบนกับระนาบฐาน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3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th-TH" sz="1000" dirty="0" smtClean="0"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มีอะตอมที่กึ่งกลางระนาบบนและระนาบฐาน =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1/2) x 2 = 1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 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ดังนั้นจะมีอะตอมทั้งหมด 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 + 3 + 1 = 6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357166"/>
            <a:ext cx="671517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แรงยึดเหนี่ยวระหว่างอะตอม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Atomic Bonds)</a:t>
            </a:r>
            <a:endParaRPr lang="th-TH" sz="4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42910" y="2143116"/>
            <a:ext cx="8143932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คือการรวมกันระหว่างประจุ</a:t>
            </a:r>
            <a:r>
              <a:rPr lang="th-TH" sz="32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หรืออิออน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ที่มีประจุไฟฟ้าบวกกับ</a:t>
            </a:r>
            <a:endParaRPr lang="en-US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ประจุ</a:t>
            </a:r>
            <a:r>
              <a:rPr lang="th-TH" sz="32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หรืออิออน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ที่มีประจุไฟฟ้าลบ  </a:t>
            </a:r>
          </a:p>
          <a:p>
            <a:endParaRPr lang="th-TH" sz="1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การยึดเหนี่ยวแบบนี้จะให้แรงยึดเหนี่ยวที่รุนแรง</a:t>
            </a:r>
          </a:p>
          <a:p>
            <a:endParaRPr lang="th-TH" sz="1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ธาตุที่มีแรงยึดเหนี่ยวแบบนี้จึงมีความแข็งแรงและมีจุดหลอมละลายสูง</a:t>
            </a:r>
          </a:p>
          <a:p>
            <a:pPr>
              <a:buFont typeface="Wingdings" pitchFamily="2" charset="2"/>
              <a:buChar char="Ø"/>
            </a:pPr>
            <a:endParaRPr lang="th-TH" sz="1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ได้แก่ผลึกเกลือแกงโซเดียม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NaCl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42910" y="1428736"/>
            <a:ext cx="271464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1. Ionic Bond</a:t>
            </a:r>
            <a:endParaRPr lang="th-TH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71604" y="2500306"/>
            <a:ext cx="514353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The End</a:t>
            </a:r>
            <a:endParaRPr lang="th-TH" sz="115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11707"/>
            <a:ext cx="6572296" cy="481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2071670" y="5286388"/>
            <a:ext cx="457203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2.2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การยึดเหนี่ยวแบบ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Ionic Bond</a:t>
            </a:r>
            <a:endParaRPr lang="en-US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1643050"/>
            <a:ext cx="8001056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0850" algn="l"/>
                <a:tab pos="809625" algn="l"/>
              </a:tabLst>
            </a:pP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คือการที่อะตอมของธาตุต่างก็แบ่งวาเลนซ์อิเล็กตรอนให้ซึ่งกันและกัน(</a:t>
            </a:r>
            <a:r>
              <a:rPr lang="en-US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Sharing Electrons) </a:t>
            </a: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อะตอมละ </a:t>
            </a:r>
            <a:r>
              <a:rPr lang="en-US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1 </a:t>
            </a: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ตัวแล้วใช้อิเล็กตรอนร่วมกัน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809625" algn="l"/>
              </a:tabLst>
            </a:pPr>
            <a:endParaRPr kumimoji="0" lang="th-TH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0850" algn="l"/>
                <a:tab pos="809625" algn="l"/>
              </a:tabLs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ยึดเหนี่ยวแบบนี้มีจุดเดือดและจุดหลอมเหลวต่ำและเมื่อละลายน้ำจะได้สารละลายที่ไม่เป็นตัวนำไฟฟ้า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0850" algn="l"/>
                <a:tab pos="809625" algn="l"/>
              </a:tabLst>
            </a:pPr>
            <a:endParaRPr kumimoji="0" lang="th-TH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0850" algn="l"/>
                <a:tab pos="809625" algn="l"/>
              </a:tabLs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เช่น การยึดเหนี่ยวของธาตุคลอรีน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Cl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)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ไฮโดรเจน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) 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บีสมัท</a:t>
            </a:r>
            <a:r>
              <a:rPr lang="th-TH" sz="32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Bi)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มีเทน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)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และคาร์บอนไดออกไซด์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CO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)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เป็นต้น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85786" y="500042"/>
            <a:ext cx="600079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 </a:t>
            </a:r>
            <a:r>
              <a:rPr lang="en-US" sz="4000" b="1" dirty="0" err="1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Homopolar</a:t>
            </a:r>
            <a:r>
              <a:rPr lang="en-US" sz="40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Bond </a:t>
            </a:r>
            <a:r>
              <a:rPr lang="th-TH" sz="40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หรือ </a:t>
            </a:r>
            <a:r>
              <a:rPr lang="en-US" sz="40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Covalent Bond</a:t>
            </a:r>
            <a:endParaRPr lang="th-TH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665518" cy="3714776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85918" y="4643446"/>
            <a:ext cx="5715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2.3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การยึดเหนี่ยวแบบ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Homopolar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Bond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ของมีเทน</a:t>
            </a:r>
            <a:endParaRPr kumimoji="0" lang="th-TH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42910" y="357166"/>
            <a:ext cx="271464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en-US" sz="44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Metallic Bond </a:t>
            </a:r>
            <a:endParaRPr lang="en-US" sz="4000" b="1" dirty="0" smtClean="0">
              <a:solidFill>
                <a:srgbClr val="7030A0"/>
              </a:solidFill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42910" y="1214422"/>
            <a:ext cx="7786742" cy="4929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คล้ายกับการยึดเหนี่ยวแบบ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Covalent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แต่อิเล็กตรอนที่ใช้ร่วมกันมาจากอะตอมต่าง ๆ มากกว่า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อะตอม</a:t>
            </a:r>
          </a:p>
          <a:p>
            <a:pPr marL="0" lvl="2"/>
            <a:endParaRPr lang="th-TH" sz="1000" dirty="0" smtClean="0">
              <a:solidFill>
                <a:schemeClr val="tx1"/>
              </a:solidFill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lvl="2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อิเล็กตรอนแต่ละตัวจะเคลื่อนที่ไปรอบ ๆ </a:t>
            </a:r>
            <a:r>
              <a:rPr lang="th-TH" sz="3200" dirty="0" err="1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อิออน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ที่มีปะจุไฟฟ้าบวกอย่างอิสระ</a:t>
            </a:r>
          </a:p>
          <a:p>
            <a:pPr marL="0" lvl="2"/>
            <a:endParaRPr lang="th-TH" sz="1000" dirty="0" smtClean="0">
              <a:solidFill>
                <a:schemeClr val="tx1"/>
              </a:solidFill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lvl="2">
              <a:buFont typeface="Wingdings" pitchFamily="2" charset="2"/>
              <a:buChar char="Ø"/>
            </a:pPr>
            <a:endParaRPr lang="th-TH" sz="1000" dirty="0" smtClean="0"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lvl="2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วัสดุที่มีแรงยึดเหนี่ยวกันแบบนี้จะมีคุณสมบัติในการนำไฟฟ้าและนำความร้อนได้ดี </a:t>
            </a:r>
          </a:p>
          <a:p>
            <a:pPr marL="0" lvl="2"/>
            <a:endParaRPr lang="th-TH" sz="1000" dirty="0" smtClean="0">
              <a:solidFill>
                <a:schemeClr val="tx1"/>
              </a:solidFill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lvl="2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สามารถนำมาตีเป็นแผ่นบางและรีดเป็นเส้นได้ </a:t>
            </a:r>
          </a:p>
          <a:p>
            <a:pPr marL="0" lvl="2">
              <a:buFont typeface="Wingdings" pitchFamily="2" charset="2"/>
              <a:buChar char="Ø"/>
            </a:pPr>
            <a:endParaRPr lang="th-TH" sz="1000" dirty="0" smtClean="0">
              <a:solidFill>
                <a:schemeClr val="tx1"/>
              </a:solidFill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lvl="2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ได้แก่ โลหะและโลหะผสมชนิดต่าง ๆ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407" y="1071546"/>
            <a:ext cx="5751675" cy="35719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00232" y="4857760"/>
            <a:ext cx="4280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2.4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การยึดเหนี่ยวแบบ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Metallic Bond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319</TotalTime>
  <Words>1837</Words>
  <Application>Microsoft Office PowerPoint</Application>
  <PresentationFormat>นำเสนอทางหน้าจอ (4:3)</PresentationFormat>
  <Paragraphs>220</Paragraphs>
  <Slides>40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41" baseType="lpstr">
      <vt:lpstr>เฉลียง</vt:lpstr>
      <vt:lpstr>วิชา 3103-2007  วัสดุและโลหะวิทยา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</vt:vector>
  </TitlesOfParts>
  <Company>PTE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 3100-0113  โลหะวิทยา</dc:title>
  <dc:creator>Yui</dc:creator>
  <cp:lastModifiedBy>Morsap</cp:lastModifiedBy>
  <cp:revision>41</cp:revision>
  <dcterms:created xsi:type="dcterms:W3CDTF">2009-02-16T22:36:23Z</dcterms:created>
  <dcterms:modified xsi:type="dcterms:W3CDTF">2014-03-05T04:07:10Z</dcterms:modified>
</cp:coreProperties>
</file>